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C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 showGuides="1">
      <p:cViewPr>
        <p:scale>
          <a:sx n="100" d="100"/>
          <a:sy n="100" d="100"/>
        </p:scale>
        <p:origin x="-318" y="168"/>
      </p:cViewPr>
      <p:guideLst>
        <p:guide orient="horz" pos="240"/>
        <p:guide pos="49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E8CBB-72BE-4DC9-86AA-8017C9ED50E7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C359F-9F02-46E8-9812-943D57F97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6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C359F-9F02-46E8-9812-943D57F972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83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7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9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6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06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1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2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8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1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75CA2-BDDD-480C-91D3-0FEC282AC0A1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FE0B9-3D59-4134-97B3-749A4A8E0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3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52400" y="38862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small" dirty="0" smtClean="0">
                <a:solidFill>
                  <a:srgbClr val="AFC603"/>
                </a:solidFill>
                <a:latin typeface="Lucida Sans Unicode" pitchFamily="34" charset="0"/>
                <a:cs typeface="Lucida Sans Unicode" pitchFamily="34" charset="0"/>
              </a:rPr>
              <a:t>Your Hosts</a:t>
            </a:r>
            <a:endParaRPr lang="en-US" sz="1200" b="1" cap="small" dirty="0">
              <a:solidFill>
                <a:srgbClr val="AFC603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36" name="Picture 35" descr="C:\Documents and Settings\Aurelie\My Documents\My Pictures\Tiles.pn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75" b="46451"/>
          <a:stretch/>
        </p:blipFill>
        <p:spPr bwMode="auto">
          <a:xfrm>
            <a:off x="-7620" y="391670"/>
            <a:ext cx="3055620" cy="1520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 descr="C:\Documents and Settings\Aurelie\My Documents\My Pictures\Tiles.pn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451"/>
          <a:stretch/>
        </p:blipFill>
        <p:spPr bwMode="auto">
          <a:xfrm>
            <a:off x="3048001" y="1905000"/>
            <a:ext cx="6095999" cy="15209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096000" y="0"/>
            <a:ext cx="1219200" cy="1905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638800"/>
            <a:ext cx="1340015" cy="99060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00800" y="2362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A Foodie’s Field Trip to France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24201" y="2438400"/>
            <a:ext cx="29641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(312) </a:t>
            </a:r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489-8782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info@foodpyrenees.com</a:t>
            </a:r>
            <a:endParaRPr lang="en-US" sz="1400" dirty="0" smtClean="0">
              <a:solidFill>
                <a:schemeClr val="bg1"/>
              </a:solidFill>
              <a:latin typeface="Lucida Sans Unicode" pitchFamily="34" charset="0"/>
              <a:cs typeface="Lucida Sans Unicode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http://www.foodpyrenees.com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5638800"/>
            <a:ext cx="1340015" cy="99060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2890" y="828979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What to Expect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7620" y="1905000"/>
            <a:ext cx="3055621" cy="15209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-1" y="0"/>
            <a:ext cx="3048001" cy="39167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048000" y="637401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small" dirty="0" smtClean="0">
                <a:solidFill>
                  <a:srgbClr val="AFC603"/>
                </a:solidFill>
                <a:latin typeface="Lucida Sans Unicode" pitchFamily="34" charset="0"/>
                <a:cs typeface="Lucida Sans Unicode" pitchFamily="34" charset="0"/>
              </a:rPr>
              <a:t>Ready to book? Have questions?</a:t>
            </a:r>
            <a:endParaRPr lang="en-US" sz="1200" b="1" cap="small" dirty="0">
              <a:solidFill>
                <a:srgbClr val="AFC603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algn="ctr"/>
            <a:r>
              <a:rPr lang="en-US" sz="1200" dirty="0" smtClean="0">
                <a:cs typeface="Lucida Sans Unicode" pitchFamily="34" charset="0"/>
              </a:rPr>
              <a:t>We’d love to hear from you.</a:t>
            </a:r>
          </a:p>
          <a:p>
            <a:pPr algn="ctr"/>
            <a:endParaRPr lang="en-US" sz="1200" dirty="0" smtClean="0">
              <a:cs typeface="Lucida Sans Unicode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400" y="55626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small" dirty="0" smtClean="0">
                <a:solidFill>
                  <a:srgbClr val="AFC603"/>
                </a:solidFill>
                <a:latin typeface="Lucida Sans Unicode" pitchFamily="34" charset="0"/>
                <a:cs typeface="Lucida Sans Unicode" pitchFamily="34" charset="0"/>
              </a:rPr>
              <a:t>Accommodations</a:t>
            </a:r>
            <a:endParaRPr lang="en-US" sz="1200" b="1" cap="small" dirty="0">
              <a:solidFill>
                <a:srgbClr val="AFC603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7" name="Isosceles Triangle 36"/>
          <p:cNvSpPr/>
          <p:nvPr/>
        </p:nvSpPr>
        <p:spPr>
          <a:xfrm>
            <a:off x="-869632" y="2779776"/>
            <a:ext cx="1739264" cy="1066803"/>
          </a:xfrm>
          <a:prstGeom prst="triangle">
            <a:avLst>
              <a:gd name="adj" fmla="val 4934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52400" y="5791200"/>
            <a:ext cx="2743200" cy="101566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n-US" sz="1000" dirty="0"/>
              <a:t>Enjoy modern accommodations throughout the </a:t>
            </a:r>
            <a:r>
              <a:rPr lang="en-US" sz="1000" dirty="0" smtClean="0"/>
              <a:t>tour, starting with a stay at </a:t>
            </a:r>
            <a:r>
              <a:rPr lang="en-US" sz="1000" dirty="0"/>
              <a:t>a boutique hotel in Toulouse for a taste of a French </a:t>
            </a:r>
            <a:r>
              <a:rPr lang="en-US" sz="1000" dirty="0" smtClean="0"/>
              <a:t>metropolis. Continue your getaway </a:t>
            </a:r>
            <a:r>
              <a:rPr lang="en-US" sz="1000" dirty="0"/>
              <a:t>in </a:t>
            </a:r>
            <a:r>
              <a:rPr lang="en-US" sz="1000" dirty="0" smtClean="0"/>
              <a:t>an exquisitely </a:t>
            </a:r>
            <a:r>
              <a:rPr lang="en-US" sz="1000" dirty="0"/>
              <a:t>renovated medieval stone chateau in the foothills of the Pyrenees mountains.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2400" y="4114800"/>
            <a:ext cx="2743200" cy="141577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n-US" sz="1200" b="1" dirty="0"/>
              <a:t>Chef Jean-François Martin</a:t>
            </a:r>
          </a:p>
          <a:p>
            <a:pPr algn="just"/>
            <a:r>
              <a:rPr lang="en-US" sz="1000" dirty="0"/>
              <a:t>30 years’ culinary </a:t>
            </a:r>
            <a:r>
              <a:rPr lang="en-US" sz="1000" dirty="0" smtClean="0"/>
              <a:t>experience</a:t>
            </a:r>
          </a:p>
          <a:p>
            <a:pPr algn="just"/>
            <a:r>
              <a:rPr lang="en-US" sz="1000" dirty="0" smtClean="0"/>
              <a:t>Owner </a:t>
            </a:r>
            <a:r>
              <a:rPr lang="en-US" sz="1000" dirty="0"/>
              <a:t>and Chef de Cuisine, </a:t>
            </a:r>
            <a:r>
              <a:rPr lang="en-US" sz="1000" i="1" dirty="0"/>
              <a:t>Auberge de Fountescut</a:t>
            </a:r>
            <a:r>
              <a:rPr lang="en-US" sz="1000" dirty="0"/>
              <a:t>, since 2004</a:t>
            </a:r>
          </a:p>
          <a:p>
            <a:pPr algn="just"/>
            <a:endParaRPr lang="en-US" sz="1200" b="1" dirty="0" smtClean="0"/>
          </a:p>
          <a:p>
            <a:pPr algn="just"/>
            <a:r>
              <a:rPr lang="en-US" sz="1200" b="1" dirty="0" smtClean="0"/>
              <a:t>Aurélie </a:t>
            </a:r>
            <a:r>
              <a:rPr lang="en-US" sz="1200" b="1" dirty="0" smtClean="0"/>
              <a:t>Brown</a:t>
            </a:r>
          </a:p>
          <a:p>
            <a:pPr algn="just"/>
            <a:r>
              <a:rPr lang="en-US" sz="1000" dirty="0"/>
              <a:t>Well-traveled French native with English fluency</a:t>
            </a:r>
          </a:p>
          <a:p>
            <a:pPr algn="just"/>
            <a:r>
              <a:rPr lang="en-US" sz="1000" dirty="0" smtClean="0"/>
              <a:t>Extensive </a:t>
            </a:r>
            <a:r>
              <a:rPr lang="en-US" sz="1000" dirty="0"/>
              <a:t>knowledge of southwest </a:t>
            </a:r>
            <a:r>
              <a:rPr lang="en-US" sz="1000" dirty="0" smtClean="0"/>
              <a:t>France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457576"/>
            <a:ext cx="2871897" cy="187642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56432"/>
            <a:ext cx="1733549" cy="115230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026" name="Picture 2" descr="C:\Documents and Settings\Aurelie\My Documents\Dropbox\Food Pyrenees LLC\Photos\Cours - Courge\stage_nov_2011_06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0" r="29941"/>
          <a:stretch/>
        </p:blipFill>
        <p:spPr bwMode="auto">
          <a:xfrm>
            <a:off x="7391400" y="54864"/>
            <a:ext cx="1685925" cy="178865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19622" r="-1" b="32493"/>
          <a:stretch/>
        </p:blipFill>
        <p:spPr bwMode="auto">
          <a:xfrm>
            <a:off x="6088380" y="4657725"/>
            <a:ext cx="1741170" cy="67627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924800" y="3429000"/>
            <a:ext cx="1219200" cy="1905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urelie\My Documents\My Pictures\Tiles.pn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451"/>
          <a:stretch/>
        </p:blipFill>
        <p:spPr bwMode="auto">
          <a:xfrm>
            <a:off x="3048001" y="1905001"/>
            <a:ext cx="6095999" cy="15209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048000" y="-15240"/>
            <a:ext cx="3040379" cy="1905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33816" y="1905001"/>
            <a:ext cx="710184" cy="152095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1905000"/>
            <a:ext cx="3048000" cy="15209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581400" y="2309336"/>
            <a:ext cx="449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Let Food Pyrenees take you on a relaxing, informative</a:t>
            </a:r>
            <a:r>
              <a:rPr lang="en-US" sz="1400" dirty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sensational culinary </a:t>
            </a:r>
            <a:r>
              <a:rPr lang="en-US" sz="1400" dirty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and cultural tour </a:t>
            </a:r>
            <a:r>
              <a:rPr lang="en-US" sz="1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of southwestern France. Book your journey today!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773269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 smtClean="0">
                <a:latin typeface="Lucida Sans Unicode" pitchFamily="34" charset="0"/>
                <a:cs typeface="Lucida Sans Unicode" pitchFamily="34" charset="0"/>
              </a:rPr>
              <a:t>Enrich</a:t>
            </a:r>
            <a:endParaRPr lang="en-US" b="1" cap="smal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3776472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 smtClean="0">
                <a:latin typeface="Lucida Sans Unicode" pitchFamily="34" charset="0"/>
                <a:cs typeface="Lucida Sans Unicode" pitchFamily="34" charset="0"/>
              </a:rPr>
              <a:t>Interact</a:t>
            </a:r>
            <a:endParaRPr lang="en-US" b="1" cap="smal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0" y="3776472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 smtClean="0">
                <a:latin typeface="Lucida Sans Unicode" pitchFamily="34" charset="0"/>
                <a:cs typeface="Lucida Sans Unicode" pitchFamily="34" charset="0"/>
              </a:rPr>
              <a:t>Explore</a:t>
            </a:r>
            <a:endParaRPr lang="en-US" b="1" cap="smal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48400" y="5087779"/>
            <a:ext cx="2743200" cy="147732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000" dirty="0"/>
              <a:t>No vacation to the </a:t>
            </a:r>
            <a:r>
              <a:rPr lang="en-US" sz="1000" dirty="0" err="1"/>
              <a:t>Sud-Ouest</a:t>
            </a:r>
            <a:r>
              <a:rPr lang="en-US" sz="1000" dirty="0"/>
              <a:t> area of France is complete without experiencing </a:t>
            </a:r>
            <a:r>
              <a:rPr lang="en-US" sz="1000" dirty="0" smtClean="0"/>
              <a:t>its beautiful </a:t>
            </a:r>
            <a:r>
              <a:rPr lang="en-US" sz="1000" dirty="0"/>
              <a:t>architecture and breathtaking </a:t>
            </a:r>
            <a:r>
              <a:rPr lang="en-US" sz="1000" dirty="0" smtClean="0"/>
              <a:t>views. Prepare to be </a:t>
            </a:r>
            <a:r>
              <a:rPr lang="en-US" sz="1000" dirty="0"/>
              <a:t>swept away by a culture thousands of years </a:t>
            </a:r>
            <a:r>
              <a:rPr lang="en-US" sz="1000" dirty="0" smtClean="0"/>
              <a:t>old!  </a:t>
            </a:r>
          </a:p>
          <a:p>
            <a:r>
              <a:rPr lang="en-US" sz="1000" dirty="0" smtClean="0"/>
              <a:t>Explore Toulouse, the elegant regional capital, and the Ariège, a land </a:t>
            </a:r>
            <a:r>
              <a:rPr lang="en-US" sz="1000" dirty="0"/>
              <a:t>of rivers and rolling hills, fiercely proud of its </a:t>
            </a:r>
            <a:r>
              <a:rPr lang="en-US" sz="1000" dirty="0" smtClean="0"/>
              <a:t>traditions.</a:t>
            </a:r>
          </a:p>
          <a:p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381000" y="43828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small" dirty="0" smtClean="0">
                <a:latin typeface="Lucida Sans Unicode" pitchFamily="34" charset="0"/>
                <a:cs typeface="Lucida Sans Unicode" pitchFamily="34" charset="0"/>
              </a:rPr>
              <a:t>learn  </a:t>
            </a:r>
            <a:r>
              <a:rPr lang="en-US" sz="1200" b="1" cap="small" dirty="0">
                <a:latin typeface="Lucida Sans Unicode" pitchFamily="34" charset="0"/>
                <a:cs typeface="Lucida Sans Unicode" pitchFamily="34" charset="0"/>
              </a:rPr>
              <a:t>the secrets of French cuisine to bring home to your friends and family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29000" y="4379976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small" dirty="0" smtClean="0">
                <a:latin typeface="Lucida Sans Unicode" pitchFamily="34" charset="0"/>
                <a:cs typeface="Lucida Sans Unicode" pitchFamily="34" charset="0"/>
              </a:rPr>
              <a:t>Enjoy the most authentic tastes, smells, and sights </a:t>
            </a:r>
            <a:endParaRPr lang="en-US" sz="1200" b="1" cap="small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7000" y="4379976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small" dirty="0" smtClean="0">
                <a:latin typeface="Lucida Sans Unicode" pitchFamily="34" charset="0"/>
                <a:cs typeface="Lucida Sans Unicode" pitchFamily="34" charset="0"/>
              </a:rPr>
              <a:t>Discover rich history, magnificent architecture, and breathtaking views</a:t>
            </a:r>
            <a:endParaRPr lang="en-US" sz="1200" b="1" cap="small" dirty="0">
              <a:latin typeface="Lucida Sans Unicode" pitchFamily="34" charset="0"/>
              <a:cs typeface="Lucida Sans Unicode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4218801"/>
            <a:ext cx="2286000" cy="0"/>
          </a:xfrm>
          <a:prstGeom prst="line">
            <a:avLst/>
          </a:prstGeom>
          <a:ln w="57150" cmpd="dbl">
            <a:solidFill>
              <a:srgbClr val="AFC6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429000" y="4215384"/>
            <a:ext cx="2286000" cy="0"/>
          </a:xfrm>
          <a:prstGeom prst="line">
            <a:avLst/>
          </a:prstGeom>
          <a:ln w="57150" cmpd="dbl">
            <a:solidFill>
              <a:srgbClr val="AFC6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77000" y="4215384"/>
            <a:ext cx="2286000" cy="0"/>
          </a:xfrm>
          <a:prstGeom prst="line">
            <a:avLst/>
          </a:prstGeom>
          <a:ln w="57150" cmpd="dbl">
            <a:solidFill>
              <a:srgbClr val="AFC6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52400" y="381000"/>
            <a:ext cx="27432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cs typeface="Lucida Sans Unicode" pitchFamily="34" charset="0"/>
              </a:rPr>
              <a:t>You understand that the trip of a lifetime isn’t a passive experience. </a:t>
            </a:r>
          </a:p>
          <a:p>
            <a:pPr algn="just">
              <a:spcBef>
                <a:spcPts val="600"/>
              </a:spcBef>
            </a:pPr>
            <a:r>
              <a:rPr lang="en-US" sz="1200" dirty="0" smtClean="0">
                <a:cs typeface="Lucida Sans Unicode" pitchFamily="34" charset="0"/>
              </a:rPr>
              <a:t>With your personal guide, get ready to immerse in the exquisite culture and lifestyle of the French Paradox in the southwestern region of France.</a:t>
            </a:r>
            <a:endParaRPr lang="en-US" sz="1200" b="1" dirty="0">
              <a:cs typeface="Lucida Sans Unicode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72200" y="393918"/>
            <a:ext cx="2895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small" dirty="0" smtClean="0">
                <a:solidFill>
                  <a:srgbClr val="AFC603"/>
                </a:solidFill>
                <a:latin typeface="Lucida Sans Unicode" pitchFamily="34" charset="0"/>
                <a:cs typeface="Lucida Sans Unicode" pitchFamily="34" charset="0"/>
              </a:rPr>
              <a:t>What is Included</a:t>
            </a: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>
                <a:cs typeface="Lucida Sans Unicode" pitchFamily="34" charset="0"/>
              </a:rPr>
              <a:t>E</a:t>
            </a:r>
            <a:r>
              <a:rPr lang="en-US" sz="1000" dirty="0" smtClean="0">
                <a:cs typeface="Lucida Sans Unicode" pitchFamily="34" charset="0"/>
              </a:rPr>
              <a:t>ight </a:t>
            </a:r>
            <a:r>
              <a:rPr lang="en-US" sz="1000" dirty="0">
                <a:cs typeface="Lucida Sans Unicode" pitchFamily="34" charset="0"/>
              </a:rPr>
              <a:t>nights’ </a:t>
            </a:r>
            <a:r>
              <a:rPr lang="en-US" sz="1000" dirty="0" smtClean="0">
                <a:cs typeface="Lucida Sans Unicode" pitchFamily="34" charset="0"/>
              </a:rPr>
              <a:t>accommodation</a:t>
            </a:r>
            <a:endParaRPr lang="en-US" sz="1000" dirty="0">
              <a:cs typeface="Lucida Sans Unicode" pitchFamily="34" charset="0"/>
            </a:endParaRP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 smtClean="0">
                <a:cs typeface="Lucida Sans Unicode" pitchFamily="34" charset="0"/>
              </a:rPr>
              <a:t>All </a:t>
            </a:r>
            <a:r>
              <a:rPr lang="en-US" sz="1000" dirty="0">
                <a:cs typeface="Lucida Sans Unicode" pitchFamily="34" charset="0"/>
              </a:rPr>
              <a:t>meals and wine </a:t>
            </a:r>
            <a:r>
              <a:rPr lang="en-US" sz="1000" dirty="0" smtClean="0">
                <a:cs typeface="Lucida Sans Unicode" pitchFamily="34" charset="0"/>
              </a:rPr>
              <a:t>pairings </a:t>
            </a:r>
            <a:r>
              <a:rPr lang="en-US" sz="1000" dirty="0">
                <a:cs typeface="Lucida Sans Unicode" pitchFamily="34" charset="0"/>
              </a:rPr>
              <a:t>from </a:t>
            </a:r>
            <a:r>
              <a:rPr lang="en-US" sz="1000" i="1" dirty="0">
                <a:cs typeface="Lucida Sans Unicode" pitchFamily="34" charset="0"/>
              </a:rPr>
              <a:t>Bonjour</a:t>
            </a:r>
            <a:r>
              <a:rPr lang="en-US" sz="1000" dirty="0">
                <a:cs typeface="Lucida Sans Unicode" pitchFamily="34" charset="0"/>
              </a:rPr>
              <a:t>! to </a:t>
            </a:r>
            <a:r>
              <a:rPr lang="en-US" sz="1000" i="1" dirty="0" smtClean="0">
                <a:cs typeface="Lucida Sans Unicode" pitchFamily="34" charset="0"/>
              </a:rPr>
              <a:t>Bon Voyage</a:t>
            </a:r>
            <a:r>
              <a:rPr lang="en-US" sz="1000" dirty="0">
                <a:cs typeface="Lucida Sans Unicode" pitchFamily="34" charset="0"/>
              </a:rPr>
              <a:t>!</a:t>
            </a: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 smtClean="0">
                <a:cs typeface="Lucida Sans Unicode" pitchFamily="34" charset="0"/>
              </a:rPr>
              <a:t>Your </a:t>
            </a:r>
            <a:r>
              <a:rPr lang="en-US" sz="1000" dirty="0">
                <a:cs typeface="Lucida Sans Unicode" pitchFamily="34" charset="0"/>
              </a:rPr>
              <a:t>full-time English-speaking guide</a:t>
            </a: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 smtClean="0">
                <a:cs typeface="Lucida Sans Unicode" pitchFamily="34" charset="0"/>
              </a:rPr>
              <a:t>Private </a:t>
            </a:r>
            <a:r>
              <a:rPr lang="en-US" sz="1000" dirty="0">
                <a:cs typeface="Lucida Sans Unicode" pitchFamily="34" charset="0"/>
              </a:rPr>
              <a:t>local </a:t>
            </a:r>
            <a:r>
              <a:rPr lang="en-US" sz="1000" dirty="0" smtClean="0">
                <a:cs typeface="Lucida Sans Unicode" pitchFamily="34" charset="0"/>
              </a:rPr>
              <a:t>transportation and airport </a:t>
            </a:r>
            <a:r>
              <a:rPr lang="en-US" sz="1000" dirty="0">
                <a:cs typeface="Lucida Sans Unicode" pitchFamily="34" charset="0"/>
              </a:rPr>
              <a:t>transfers</a:t>
            </a: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 smtClean="0">
                <a:cs typeface="Lucida Sans Unicode" pitchFamily="34" charset="0"/>
              </a:rPr>
              <a:t>Four </a:t>
            </a:r>
            <a:r>
              <a:rPr lang="en-US" sz="1000" dirty="0">
                <a:cs typeface="Lucida Sans Unicode" pitchFamily="34" charset="0"/>
              </a:rPr>
              <a:t>half-day hands-on cooking classes </a:t>
            </a:r>
            <a:endParaRPr lang="en-US" sz="1000" dirty="0" smtClean="0">
              <a:cs typeface="Lucida Sans Unicode" pitchFamily="34" charset="0"/>
            </a:endParaRPr>
          </a:p>
          <a:p>
            <a:pPr marL="171450" indent="-171450">
              <a:buFont typeface="Wingdings 3" pitchFamily="18" charset="2"/>
              <a:buChar char=""/>
            </a:pPr>
            <a:r>
              <a:rPr lang="en-US" sz="1000" dirty="0" smtClean="0">
                <a:cs typeface="Lucida Sans Unicode" pitchFamily="34" charset="0"/>
              </a:rPr>
              <a:t>All </a:t>
            </a:r>
            <a:r>
              <a:rPr lang="en-US" sz="1000" dirty="0">
                <a:cs typeface="Lucida Sans Unicode" pitchFamily="34" charset="0"/>
              </a:rPr>
              <a:t>materials and entrance fees to scheduled activities and events </a:t>
            </a:r>
          </a:p>
          <a:p>
            <a:pPr marL="171450" indent="-171450">
              <a:buFont typeface="Wingdings 3" pitchFamily="18" charset="2"/>
              <a:buChar char=""/>
            </a:pPr>
            <a:endParaRPr lang="en-US" sz="1000" dirty="0" smtClean="0">
              <a:cs typeface="Lucida Sans Unicode" pitchFamily="34" charset="0"/>
            </a:endParaRPr>
          </a:p>
          <a:p>
            <a:pPr algn="ctr"/>
            <a:endParaRPr lang="en-US" sz="1000" b="1" dirty="0">
              <a:solidFill>
                <a:srgbClr val="AFC603"/>
              </a:solidFill>
              <a:cs typeface="Lucida Sans Unicode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00400" y="5087779"/>
            <a:ext cx="2743200" cy="147732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000" dirty="0" smtClean="0"/>
              <a:t>Get ready </a:t>
            </a:r>
            <a:r>
              <a:rPr lang="en-US" sz="1000" dirty="0"/>
              <a:t>to immerse yourself in the exquisite culture and lifestyle of the French </a:t>
            </a:r>
            <a:r>
              <a:rPr lang="en-US" sz="1000" dirty="0" smtClean="0"/>
              <a:t>Paradox! Your </a:t>
            </a:r>
            <a:r>
              <a:rPr lang="en-US" sz="1000" dirty="0" smtClean="0"/>
              <a:t>personal </a:t>
            </a:r>
            <a:r>
              <a:rPr lang="en-US" sz="1000" dirty="0"/>
              <a:t>guide </a:t>
            </a:r>
            <a:r>
              <a:rPr lang="en-US" sz="1000" dirty="0" smtClean="0"/>
              <a:t>Aurélie Brown will take </a:t>
            </a:r>
            <a:r>
              <a:rPr lang="en-US" sz="1000" dirty="0" smtClean="0"/>
              <a:t>you inside French </a:t>
            </a:r>
            <a:r>
              <a:rPr lang="en-US" sz="1000" dirty="0" err="1" smtClean="0"/>
              <a:t>bakehouses</a:t>
            </a:r>
            <a:r>
              <a:rPr lang="en-US" sz="1000" dirty="0"/>
              <a:t>, vineyards, </a:t>
            </a:r>
            <a:r>
              <a:rPr lang="en-US" sz="1000" dirty="0" smtClean="0"/>
              <a:t>and markets</a:t>
            </a:r>
            <a:r>
              <a:rPr lang="en-US" sz="1000" dirty="0" smtClean="0"/>
              <a:t>. </a:t>
            </a:r>
          </a:p>
          <a:p>
            <a:r>
              <a:rPr lang="en-US" sz="1000" dirty="0" smtClean="0"/>
              <a:t>As </a:t>
            </a:r>
            <a:r>
              <a:rPr lang="en-US" sz="1000" dirty="0"/>
              <a:t>you get closer to the source of your dishes, you’ll meet spirited characters while you savor amazing cheeses and wines from carefully selected local artisans.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5087779"/>
            <a:ext cx="2743200" cy="193899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000" dirty="0" smtClean="0"/>
              <a:t>After a trip </a:t>
            </a:r>
            <a:r>
              <a:rPr lang="en-US" sz="1000" dirty="0"/>
              <a:t>to an</a:t>
            </a:r>
          </a:p>
          <a:p>
            <a:r>
              <a:rPr lang="en-US" sz="1000" dirty="0" smtClean="0"/>
              <a:t>authentic </a:t>
            </a:r>
            <a:r>
              <a:rPr lang="en-US" sz="1000" dirty="0"/>
              <a:t>French m</a:t>
            </a:r>
            <a:r>
              <a:rPr lang="en-US" sz="1000" dirty="0" smtClean="0"/>
              <a:t>arket, </a:t>
            </a:r>
            <a:r>
              <a:rPr lang="en-US" sz="1000" dirty="0" smtClean="0"/>
              <a:t>partake in hands-on culinary </a:t>
            </a:r>
            <a:r>
              <a:rPr lang="en-US" sz="1000" dirty="0" smtClean="0"/>
              <a:t>classes with acclaimed </a:t>
            </a:r>
            <a:r>
              <a:rPr lang="en-US" sz="1000" dirty="0"/>
              <a:t>Master Chef Jean-François Martin, whose restaurant has been called the "health food spa of </a:t>
            </a:r>
            <a:r>
              <a:rPr lang="en-US" sz="1000" dirty="0"/>
              <a:t>the southwest”. </a:t>
            </a:r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You will taste </a:t>
            </a:r>
            <a:r>
              <a:rPr lang="en-US" sz="1000" dirty="0"/>
              <a:t>your way through French culinary </a:t>
            </a:r>
            <a:r>
              <a:rPr lang="en-US" sz="1000" dirty="0" smtClean="0"/>
              <a:t>history and recreate the </a:t>
            </a:r>
            <a:r>
              <a:rPr lang="en-US" sz="1000" dirty="0"/>
              <a:t>“gastronomic meal of the French” as honored as part of the intangible cultural heritage of humanity by UNESCO.</a:t>
            </a:r>
            <a:endParaRPr lang="en-US" sz="1000" dirty="0" smtClean="0"/>
          </a:p>
        </p:txBody>
      </p:sp>
      <p:sp>
        <p:nvSpPr>
          <p:cNvPr id="24" name="Isosceles Triangle 23"/>
          <p:cNvSpPr/>
          <p:nvPr/>
        </p:nvSpPr>
        <p:spPr>
          <a:xfrm>
            <a:off x="2178369" y="2775463"/>
            <a:ext cx="1739264" cy="1066803"/>
          </a:xfrm>
          <a:prstGeom prst="triangle">
            <a:avLst>
              <a:gd name="adj" fmla="val 4934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4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443</Words>
  <Application>Microsoft Office PowerPoint</Application>
  <PresentationFormat>On-screen Show (4:3)</PresentationFormat>
  <Paragraphs>43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Food Pyrenees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Aurelie</dc:creator>
  <cp:lastModifiedBy>Aurelie</cp:lastModifiedBy>
  <cp:revision>32</cp:revision>
  <dcterms:created xsi:type="dcterms:W3CDTF">2012-04-12T15:54:58Z</dcterms:created>
  <dcterms:modified xsi:type="dcterms:W3CDTF">2012-05-16T16:44:39Z</dcterms:modified>
</cp:coreProperties>
</file>